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309" r:id="rId3"/>
    <p:sldId id="313" r:id="rId4"/>
    <p:sldId id="314" r:id="rId5"/>
    <p:sldId id="310" r:id="rId6"/>
    <p:sldId id="311" r:id="rId7"/>
    <p:sldId id="312" r:id="rId8"/>
    <p:sldId id="315" r:id="rId9"/>
    <p:sldId id="317" r:id="rId10"/>
    <p:sldId id="323" r:id="rId11"/>
    <p:sldId id="320" r:id="rId12"/>
    <p:sldId id="321" r:id="rId13"/>
    <p:sldId id="316" r:id="rId14"/>
    <p:sldId id="319" r:id="rId15"/>
    <p:sldId id="322" r:id="rId16"/>
    <p:sldId id="324" r:id="rId17"/>
    <p:sldId id="318" r:id="rId18"/>
    <p:sldId id="259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jpg>
</file>

<file path=ppt/media/image4.png>
</file>

<file path=ppt/media/image5.sv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15-10-2025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15-10-2025</a:t>
            </a:fld>
            <a:endParaRPr lang="nl-NL" dirty="0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15-10-2025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15-10-2025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15-10-2025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15-10-2025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15-10-2025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15-10-2025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15-10-2025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15-10-2025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	</a:t>
            </a:r>
          </a:p>
          <a:p>
            <a:pPr marL="0" lvl="0" indent="0" algn="ctr">
              <a:buNone/>
            </a:pPr>
            <a:endParaRPr lang="fr-FR" dirty="0"/>
          </a:p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15-10-2025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15-10-2025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15-10-2025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15-10-2025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15-10-2025</a:t>
            </a:fld>
            <a:endParaRPr lang="nl-NL" dirty="0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15-10-2025</a:t>
            </a:fld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15-10-2025</a:t>
            </a:fld>
            <a:endParaRPr lang="nl-NL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15-10-2025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15-10-2025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15-10-2025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sv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15-10-2025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MIM metamodel</a:t>
            </a:r>
            <a:br>
              <a:rPr lang="nl-NL" dirty="0"/>
            </a:br>
            <a:r>
              <a:rPr lang="nl-NL" dirty="0"/>
              <a:t>Conceptueel en Logisch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D40446-620E-70AA-7430-FB70428A6B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nl-NL" dirty="0"/>
              <a:t>Paul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nl-NL" dirty="0"/>
              <a:t>Vrijdag 17 okt 2025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188BD0-C1B9-63F4-56E5-001B6D168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232" y="-351691"/>
            <a:ext cx="9780132" cy="1280159"/>
          </a:xfrm>
        </p:spPr>
        <p:txBody>
          <a:bodyPr/>
          <a:lstStyle/>
          <a:p>
            <a:r>
              <a:rPr lang="nl-NL" dirty="0"/>
              <a:t>Een voorbeeld van een CIM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23A22B7-DECF-B011-5AB4-1515CB166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5116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6D08C-EF49-1237-9DA5-7E627C6B8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8481EABD-DCF6-9F5F-5E31-6786D7011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551" y="0"/>
            <a:ext cx="8200449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CAF9EEA-3642-28AC-90B5-657303CD3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962" y="1393851"/>
            <a:ext cx="5116979" cy="673670"/>
          </a:xfrm>
        </p:spPr>
        <p:txBody>
          <a:bodyPr>
            <a:noAutofit/>
          </a:bodyPr>
          <a:lstStyle/>
          <a:p>
            <a:r>
              <a:rPr lang="nl-NL" sz="5400" dirty="0"/>
              <a:t>LGM van metamodel van LGM versie 0.1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A214E01-F710-E2FD-15C8-F9402BCF7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1871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CC89CB-96B5-69A3-B2A3-44188B344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8" y="-306231"/>
            <a:ext cx="9780132" cy="1280159"/>
          </a:xfrm>
        </p:spPr>
        <p:txBody>
          <a:bodyPr/>
          <a:lstStyle/>
          <a:p>
            <a:r>
              <a:rPr lang="nl-NL" dirty="0"/>
              <a:t>Een </a:t>
            </a:r>
            <a:r>
              <a:rPr lang="nl-NL" dirty="0" err="1"/>
              <a:t>Gegevensobjecttype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907A3C5-7597-17A3-F16C-2A54F2AB1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8" y="1520826"/>
            <a:ext cx="5177031" cy="2247306"/>
          </a:xfrm>
        </p:spPr>
        <p:txBody>
          <a:bodyPr>
            <a:normAutofit fontScale="70000" lnSpcReduction="20000"/>
          </a:bodyPr>
          <a:lstStyle/>
          <a:p>
            <a:pPr>
              <a:buFontTx/>
              <a:buChar char="-"/>
            </a:pPr>
            <a:r>
              <a:rPr lang="nl-NL" dirty="0"/>
              <a:t>Is een groepje gegevens over één of meerdere Domeinobjecten</a:t>
            </a:r>
          </a:p>
          <a:p>
            <a:pPr>
              <a:buFontTx/>
              <a:buChar char="-"/>
            </a:pPr>
            <a:endParaRPr lang="nl-NL" dirty="0"/>
          </a:p>
          <a:p>
            <a:pPr>
              <a:buFontTx/>
              <a:buChar char="-"/>
            </a:pPr>
            <a:r>
              <a:rPr lang="nl-NL" dirty="0"/>
              <a:t>Heeft gegevenstypen</a:t>
            </a:r>
          </a:p>
          <a:p>
            <a:pPr>
              <a:buFontTx/>
              <a:buChar char="-"/>
            </a:pPr>
            <a:endParaRPr lang="nl-NL" dirty="0"/>
          </a:p>
          <a:p>
            <a:pPr>
              <a:buFontTx/>
              <a:buChar char="-"/>
            </a:pPr>
            <a:r>
              <a:rPr lang="nl-NL" dirty="0"/>
              <a:t>Gegevenstype kunnen een Gegevenstypegroep vormen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0AD4D9D-D682-5C5E-B56E-709BB237F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12</a:t>
            </a:fld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B69BE233-C7EE-0BCD-30B9-C092D137C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491" y="1429579"/>
            <a:ext cx="5910650" cy="3976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660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E7B62D-DE1F-9FD4-8F6D-CC3CD8F02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063" y="-485191"/>
            <a:ext cx="9780132" cy="1280159"/>
          </a:xfrm>
        </p:spPr>
        <p:txBody>
          <a:bodyPr/>
          <a:lstStyle/>
          <a:p>
            <a:r>
              <a:rPr lang="nl-NL" dirty="0"/>
              <a:t>Extensie-van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3BCFB9B-AA4B-7AFD-D014-6EFD934E7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13</a:t>
            </a:fld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3160E4A-FD7C-2C07-B9F6-68A0CD482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3861" y="1517468"/>
            <a:ext cx="3398079" cy="4010233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B200B324-A342-A973-8969-9FE46335AC14}"/>
              </a:ext>
            </a:extLst>
          </p:cNvPr>
          <p:cNvSpPr txBox="1"/>
          <p:nvPr/>
        </p:nvSpPr>
        <p:spPr>
          <a:xfrm>
            <a:off x="546618" y="1646792"/>
            <a:ext cx="48837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/>
          </a:p>
          <a:p>
            <a:pPr marL="285750" indent="-285750">
              <a:buFontTx/>
              <a:buChar char="-"/>
            </a:pP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Een </a:t>
            </a:r>
            <a:r>
              <a:rPr lang="nl-NL" dirty="0" err="1"/>
              <a:t>Gegevensobjecttype</a:t>
            </a:r>
            <a:r>
              <a:rPr lang="nl-NL" dirty="0"/>
              <a:t> kan een extensie zijn van een ander </a:t>
            </a:r>
            <a:r>
              <a:rPr lang="nl-NL" dirty="0" err="1"/>
              <a:t>Gegevensobjecttype</a:t>
            </a:r>
            <a:endParaRPr lang="nl-NL" dirty="0"/>
          </a:p>
          <a:p>
            <a:pPr marL="285750" indent="-285750">
              <a:buFontTx/>
              <a:buChar char="-"/>
            </a:pPr>
            <a:endParaRPr lang="nl-NL" dirty="0"/>
          </a:p>
          <a:p>
            <a:r>
              <a:rPr lang="nl-NL" dirty="0"/>
              <a:t>– Een ‘Extensie’ is een uitbreiding van gegevens op een ‘Extensie-basis’</a:t>
            </a:r>
          </a:p>
          <a:p>
            <a:endParaRPr lang="nl-NL" dirty="0"/>
          </a:p>
          <a:p>
            <a:r>
              <a:rPr lang="nl-NL" dirty="0"/>
              <a:t>- Een extensie is geen type-overerving.</a:t>
            </a:r>
          </a:p>
        </p:txBody>
      </p:sp>
    </p:spTree>
    <p:extLst>
      <p:ext uri="{BB962C8B-B14F-4D97-AF65-F5344CB8AC3E}">
        <p14:creationId xmlns:p14="http://schemas.microsoft.com/office/powerpoint/2010/main" val="3539143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E4C8BD-50BD-B2B5-B4AB-5C66BFBE3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136" y="-331595"/>
            <a:ext cx="4136484" cy="1280159"/>
          </a:xfrm>
        </p:spPr>
        <p:txBody>
          <a:bodyPr/>
          <a:lstStyle/>
          <a:p>
            <a:r>
              <a:rPr lang="nl-NL" dirty="0"/>
              <a:t>Gegevenstype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61770C3-3F00-08DF-98DA-10877C83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14</a:t>
            </a:fld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B6438211-0A7B-5F7E-0EBB-D8DC3D808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093" y="1509120"/>
            <a:ext cx="7525800" cy="4744112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A9E24A0F-63CE-3034-E261-7CCA5EF26E24}"/>
              </a:ext>
            </a:extLst>
          </p:cNvPr>
          <p:cNvSpPr txBox="1"/>
          <p:nvPr/>
        </p:nvSpPr>
        <p:spPr>
          <a:xfrm>
            <a:off x="546618" y="1646792"/>
            <a:ext cx="376014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NL" sz="2000" dirty="0"/>
              <a:t>Attribuutgegevenstype</a:t>
            </a:r>
          </a:p>
          <a:p>
            <a:pPr marL="285750" indent="-285750">
              <a:buFontTx/>
              <a:buChar char="-"/>
            </a:pPr>
            <a:endParaRPr lang="nl-NL" sz="2000" dirty="0"/>
          </a:p>
          <a:p>
            <a:pPr marL="285750" indent="-285750">
              <a:buFontTx/>
              <a:buChar char="-"/>
            </a:pPr>
            <a:r>
              <a:rPr lang="nl-NL" sz="2000" dirty="0"/>
              <a:t>Relatiegegevenstype</a:t>
            </a:r>
          </a:p>
          <a:p>
            <a:pPr marL="285750" indent="-285750">
              <a:buFontTx/>
              <a:buChar char="-"/>
            </a:pPr>
            <a:endParaRPr lang="nl-NL" sz="2000" dirty="0"/>
          </a:p>
          <a:p>
            <a:pPr marL="285750" indent="-285750">
              <a:buFontTx/>
              <a:buChar char="-"/>
            </a:pPr>
            <a:r>
              <a:rPr lang="nl-NL" sz="2000" dirty="0" err="1"/>
              <a:t>Gegevensgroeptype</a:t>
            </a:r>
            <a:endParaRPr lang="nl-NL" sz="2000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579737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3737B0-4E45-0E90-728B-A373B08A3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8" y="-532562"/>
            <a:ext cx="9780132" cy="1280159"/>
          </a:xfrm>
        </p:spPr>
        <p:txBody>
          <a:bodyPr/>
          <a:lstStyle/>
          <a:p>
            <a:r>
              <a:rPr lang="nl-NL" dirty="0" err="1"/>
              <a:t>Relatiegegevensobject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EB30B51-0C33-DC7D-7F4B-A4E2C7AFF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15</a:t>
            </a:fld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CC369837-5004-0C05-E695-7AA6BC417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726" y="721488"/>
            <a:ext cx="7516274" cy="5915851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7CA2F93A-8F67-CED7-5DDD-3218A77AB099}"/>
              </a:ext>
            </a:extLst>
          </p:cNvPr>
          <p:cNvSpPr txBox="1"/>
          <p:nvPr/>
        </p:nvSpPr>
        <p:spPr>
          <a:xfrm>
            <a:off x="251472" y="1090531"/>
            <a:ext cx="404922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Een relatieklasse wordt op logisch niveau een specialisatie van </a:t>
            </a:r>
            <a:r>
              <a:rPr lang="nl-NL" dirty="0" err="1"/>
              <a:t>Gegevensobjecttype</a:t>
            </a:r>
            <a:r>
              <a:rPr lang="nl-NL" dirty="0"/>
              <a:t> en is geen relatie. Er is dus geen ‘relatieklasse’ construct.</a:t>
            </a:r>
          </a:p>
          <a:p>
            <a:pPr marL="285750" indent="-285750">
              <a:buFontTx/>
              <a:buChar char="-"/>
            </a:pP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Relatiegegevenstype is een gegevenstype dat een </a:t>
            </a:r>
            <a:r>
              <a:rPr lang="nl-NL" dirty="0" err="1"/>
              <a:t>doelgegevensobjecttype</a:t>
            </a:r>
            <a:r>
              <a:rPr lang="nl-NL" dirty="0"/>
              <a:t> bindt aan een (bron)</a:t>
            </a:r>
            <a:r>
              <a:rPr lang="nl-NL" dirty="0" err="1"/>
              <a:t>gegevensobjecttype</a:t>
            </a:r>
            <a:endParaRPr lang="nl-NL"/>
          </a:p>
          <a:p>
            <a:pPr marL="285750" indent="-285750">
              <a:buFontTx/>
              <a:buChar char="-"/>
            </a:pP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Een Relatie heeft altijd een richting maar die is impliciet.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247984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C65608-41E9-2471-0FC8-D70C0D468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202688-530D-FA51-1E1E-9F95483FC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232" y="-351691"/>
            <a:ext cx="9780132" cy="1280159"/>
          </a:xfrm>
        </p:spPr>
        <p:txBody>
          <a:bodyPr/>
          <a:lstStyle/>
          <a:p>
            <a:r>
              <a:rPr lang="nl-NL" dirty="0"/>
              <a:t>Een voorbeeld van een LGM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5D59939-2904-774C-DE5B-5A2F49591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9635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C1B40-2E21-0DE0-E2A7-91F744CA0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94E46CF-2C86-433C-F5B6-672435ADB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B06A761-14BC-F01E-45DC-18A9887E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332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ACBE8CC-58DC-1303-F27C-EB90E74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30122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26D75-19B8-CCE8-47A5-8E22AEE0C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364" y="-304799"/>
            <a:ext cx="9780132" cy="1280159"/>
          </a:xfrm>
        </p:spPr>
        <p:txBody>
          <a:bodyPr/>
          <a:lstStyle/>
          <a:p>
            <a:r>
              <a:rPr lang="en-US" dirty="0" err="1"/>
              <a:t>Werkwijze</a:t>
            </a:r>
            <a:r>
              <a:rPr lang="en-US" dirty="0"/>
              <a:t> van Begrip </a:t>
            </a:r>
            <a:r>
              <a:rPr lang="en-US" dirty="0" err="1"/>
              <a:t>naar</a:t>
            </a:r>
            <a:r>
              <a:rPr lang="en-US" dirty="0"/>
              <a:t> Model: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D52BE-D0BF-53E6-0F57-37DAB1EE4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</a:t>
            </a:fld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D195501C-85FB-F5B5-17E0-5EA0F6E47F21}"/>
              </a:ext>
            </a:extLst>
          </p:cNvPr>
          <p:cNvSpPr txBox="1"/>
          <p:nvPr/>
        </p:nvSpPr>
        <p:spPr>
          <a:xfrm>
            <a:off x="2493802" y="1171093"/>
            <a:ext cx="1935324" cy="646331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MIM Begrip</a:t>
            </a:r>
          </a:p>
          <a:p>
            <a:pPr algn="ctr"/>
            <a:r>
              <a:rPr lang="nl-NL" dirty="0"/>
              <a:t>&lt;&lt;Begrip&gt;&gt;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1FC3350C-A9F2-A99E-1496-63FE334FDC99}"/>
              </a:ext>
            </a:extLst>
          </p:cNvPr>
          <p:cNvSpPr txBox="1"/>
          <p:nvPr/>
        </p:nvSpPr>
        <p:spPr>
          <a:xfrm>
            <a:off x="1960403" y="2180839"/>
            <a:ext cx="3259298" cy="92333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Begrip met ref naar werkelijkheid</a:t>
            </a:r>
          </a:p>
          <a:p>
            <a:pPr algn="ctr"/>
            <a:r>
              <a:rPr lang="nl-NL" dirty="0"/>
              <a:t>&lt;&lt;Begrip&gt;&gt;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469CA832-9C95-8930-240B-2A54DCE14666}"/>
              </a:ext>
            </a:extLst>
          </p:cNvPr>
          <p:cNvSpPr txBox="1"/>
          <p:nvPr/>
        </p:nvSpPr>
        <p:spPr>
          <a:xfrm>
            <a:off x="1966039" y="3878689"/>
            <a:ext cx="3259298" cy="92333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Begrip met ref naar Conceptueel model</a:t>
            </a:r>
          </a:p>
          <a:p>
            <a:pPr algn="ctr"/>
            <a:r>
              <a:rPr lang="nl-NL" dirty="0"/>
              <a:t>&lt;&lt;Begrip&gt;&gt;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F47DE7E4-B78D-E427-BA0B-70F633D80690}"/>
              </a:ext>
            </a:extLst>
          </p:cNvPr>
          <p:cNvSpPr txBox="1"/>
          <p:nvPr/>
        </p:nvSpPr>
        <p:spPr>
          <a:xfrm>
            <a:off x="1960403" y="5491684"/>
            <a:ext cx="3259298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Begrip met ref naar Logisch model</a:t>
            </a:r>
          </a:p>
          <a:p>
            <a:pPr algn="ctr"/>
            <a:r>
              <a:rPr lang="nl-NL" dirty="0"/>
              <a:t>&lt;&lt;Begrip&gt;&gt;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C31F8248-E53D-5391-EB80-8B9F2225019F}"/>
              </a:ext>
            </a:extLst>
          </p:cNvPr>
          <p:cNvSpPr txBox="1"/>
          <p:nvPr/>
        </p:nvSpPr>
        <p:spPr>
          <a:xfrm>
            <a:off x="8450522" y="4017188"/>
            <a:ext cx="3259298" cy="646331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Element in CIM</a:t>
            </a:r>
          </a:p>
          <a:p>
            <a:pPr algn="ctr"/>
            <a:r>
              <a:rPr lang="nl-NL" dirty="0"/>
              <a:t>&lt;&lt;Metaklasse&gt;&gt;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607096DB-7231-C9C0-2619-2EFEF7506F4F}"/>
              </a:ext>
            </a:extLst>
          </p:cNvPr>
          <p:cNvSpPr txBox="1"/>
          <p:nvPr/>
        </p:nvSpPr>
        <p:spPr>
          <a:xfrm>
            <a:off x="8601948" y="5630183"/>
            <a:ext cx="3259298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Element in LGM</a:t>
            </a:r>
          </a:p>
          <a:p>
            <a:pPr algn="ctr"/>
            <a:r>
              <a:rPr lang="nl-NL" dirty="0"/>
              <a:t>&lt;&lt;Metaklasse&gt;&gt;</a:t>
            </a:r>
          </a:p>
        </p:txBody>
      </p:sp>
      <p:cxnSp>
        <p:nvCxnSpPr>
          <p:cNvPr id="15" name="Rechte verbindingslijn met pijl 14">
            <a:extLst>
              <a:ext uri="{FF2B5EF4-FFF2-40B4-BE49-F238E27FC236}">
                <a16:creationId xmlns:a16="http://schemas.microsoft.com/office/drawing/2014/main" id="{69F0505A-194C-03BE-06CA-BAD34064DA3C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>
            <a:off x="5225337" y="4340354"/>
            <a:ext cx="32251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75040F22-43C5-1708-EE0C-9DFC2160CF6A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>
            <a:off x="5219701" y="5953349"/>
            <a:ext cx="33822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kstvak 17">
            <a:extLst>
              <a:ext uri="{FF2B5EF4-FFF2-40B4-BE49-F238E27FC236}">
                <a16:creationId xmlns:a16="http://schemas.microsoft.com/office/drawing/2014/main" id="{4D9D18DD-C556-1DBB-9A4B-4A614CB0FDF2}"/>
              </a:ext>
            </a:extLst>
          </p:cNvPr>
          <p:cNvSpPr txBox="1"/>
          <p:nvPr/>
        </p:nvSpPr>
        <p:spPr>
          <a:xfrm>
            <a:off x="6202696" y="3707671"/>
            <a:ext cx="1203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basis voor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29427646-F7B0-0414-AA0D-20EFEC6AF2C7}"/>
              </a:ext>
            </a:extLst>
          </p:cNvPr>
          <p:cNvSpPr txBox="1"/>
          <p:nvPr/>
        </p:nvSpPr>
        <p:spPr>
          <a:xfrm>
            <a:off x="6198733" y="5173277"/>
            <a:ext cx="1203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basis voor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3A94E51B-E99A-39E4-29F5-95E8EF288B03}"/>
              </a:ext>
            </a:extLst>
          </p:cNvPr>
          <p:cNvSpPr txBox="1"/>
          <p:nvPr/>
        </p:nvSpPr>
        <p:spPr>
          <a:xfrm>
            <a:off x="8933226" y="1254934"/>
            <a:ext cx="1935324" cy="646331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MIM Metaklasse</a:t>
            </a:r>
          </a:p>
          <a:p>
            <a:pPr algn="ctr"/>
            <a:r>
              <a:rPr lang="nl-NL" dirty="0"/>
              <a:t>&lt;&lt;Metaklasse&gt;&gt;</a:t>
            </a:r>
          </a:p>
        </p:txBody>
      </p:sp>
      <p:sp>
        <p:nvSpPr>
          <p:cNvPr id="25" name="Pijl: links/rechts 24">
            <a:extLst>
              <a:ext uri="{FF2B5EF4-FFF2-40B4-BE49-F238E27FC236}">
                <a16:creationId xmlns:a16="http://schemas.microsoft.com/office/drawing/2014/main" id="{B7057DA7-7725-4D9E-5CEF-68B24E76ECD6}"/>
              </a:ext>
            </a:extLst>
          </p:cNvPr>
          <p:cNvSpPr/>
          <p:nvPr/>
        </p:nvSpPr>
        <p:spPr>
          <a:xfrm>
            <a:off x="5489053" y="1381950"/>
            <a:ext cx="2843542" cy="369331"/>
          </a:xfrm>
          <a:prstGeom prst="leftRightArrow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5040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C61B4E-752A-7309-8236-E230F546F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Van Begrip voor dingen in de Werkelijkheid naar Begrip voor een element in CIM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01C2695-8179-B047-62D1-72179983B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8" y="1520825"/>
            <a:ext cx="11587855" cy="879475"/>
          </a:xfrm>
        </p:spPr>
        <p:txBody>
          <a:bodyPr/>
          <a:lstStyle/>
          <a:p>
            <a:r>
              <a:rPr lang="nl-NL" dirty="0"/>
              <a:t>Classificatie/Typering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41728D0-86B5-9604-CA47-5AB5D464F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</a:t>
            </a:fld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7EAB0B44-F8B0-480D-6BE7-6488BEE48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5561" y="2299320"/>
            <a:ext cx="2938054" cy="3408143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C54A31D0-E7D8-6A63-BB9A-D72D7620D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3807" y="1280160"/>
            <a:ext cx="2253684" cy="520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506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C1631D-97D7-A184-EC30-92817E793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2342CCD3-3CFB-0DA7-34D8-FA4CF336F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4031" y="1048198"/>
            <a:ext cx="6893862" cy="566946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49364AD-30EE-B85B-0646-405626321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Van Begrip voor dingen in de Werkelijkheid naar Begrip voor een element in LGM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FFDF3B8-756E-C401-2724-F85070971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54" y="1701695"/>
            <a:ext cx="5186362" cy="1908175"/>
          </a:xfrm>
        </p:spPr>
        <p:txBody>
          <a:bodyPr>
            <a:normAutofit/>
          </a:bodyPr>
          <a:lstStyle/>
          <a:p>
            <a:r>
              <a:rPr lang="nl-NL" sz="2400" dirty="0"/>
              <a:t>Gegevens leggen een eigenschap/waarde vast</a:t>
            </a:r>
          </a:p>
          <a:p>
            <a:r>
              <a:rPr lang="nl-NL" sz="2400" dirty="0"/>
              <a:t>Gegevensobject ‘gaat over’ 1 of meer domeinobject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A4F439B-43A5-4C97-3194-82D9C30B8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52970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6CEF91-2729-602B-5798-5028919B6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107" y="2328347"/>
            <a:ext cx="5116979" cy="673670"/>
          </a:xfrm>
        </p:spPr>
        <p:txBody>
          <a:bodyPr>
            <a:noAutofit/>
          </a:bodyPr>
          <a:lstStyle/>
          <a:p>
            <a:r>
              <a:rPr lang="nl-NL" sz="5400" dirty="0"/>
              <a:t>LGM van metamodel van CIM versie 0.1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778BD89-54B1-212E-0700-B496FE9C5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5</a:t>
            </a:fld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A1A34B8-9A27-652B-B3A4-F02DBB2F0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086" y="203100"/>
            <a:ext cx="6466807" cy="6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03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AF8F67-B264-238F-9C3A-0A5DD9F99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Generalisatie</a:t>
            </a: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B625B361-DE5C-6AFB-C75B-F1147C649C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72948" y="1716734"/>
            <a:ext cx="3807223" cy="3821273"/>
          </a:xfrm>
          <a:prstGeom prst="rect">
            <a:avLst/>
          </a:prstGeo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3756C04-8416-49A7-2AF8-2EDBA3B7D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6</a:t>
            </a:fld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84B34ADE-76DC-D38A-925D-2058FF1B966D}"/>
              </a:ext>
            </a:extLst>
          </p:cNvPr>
          <p:cNvSpPr txBox="1"/>
          <p:nvPr/>
        </p:nvSpPr>
        <p:spPr>
          <a:xfrm>
            <a:off x="389827" y="1909185"/>
            <a:ext cx="414198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NL" sz="2000" dirty="0"/>
              <a:t>Een generalisatie kent (verbindt) een subtype met een supertype</a:t>
            </a:r>
          </a:p>
          <a:p>
            <a:pPr marL="285750" indent="-285750">
              <a:buFontTx/>
              <a:buChar char="-"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50572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8F14CB-45B8-8F87-38EC-C2CC79CC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Attribuuttype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6040E7B-E223-468A-8CD0-14736BC69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7</a:t>
            </a:fld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731B1E9-FF9D-D8D8-7134-F0ED1218A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5918" y="36045"/>
            <a:ext cx="6147907" cy="6858000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CAF42B6B-7EEC-284B-173D-84E99256B6A0}"/>
              </a:ext>
            </a:extLst>
          </p:cNvPr>
          <p:cNvSpPr txBox="1"/>
          <p:nvPr/>
        </p:nvSpPr>
        <p:spPr>
          <a:xfrm>
            <a:off x="389826" y="1909187"/>
            <a:ext cx="4966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- Is een typering en invulling van een kenmerk van een domeinobject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8118DBF1-E907-AAD1-F052-6A1D51E9939F}"/>
              </a:ext>
            </a:extLst>
          </p:cNvPr>
          <p:cNvSpPr txBox="1"/>
          <p:nvPr/>
        </p:nvSpPr>
        <p:spPr>
          <a:xfrm>
            <a:off x="389826" y="2612349"/>
            <a:ext cx="3923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- Is geattribueerd aan een objecttype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C255E67E-0FD0-F091-DC44-FFC423FBADC9}"/>
              </a:ext>
            </a:extLst>
          </p:cNvPr>
          <p:cNvSpPr txBox="1"/>
          <p:nvPr/>
        </p:nvSpPr>
        <p:spPr>
          <a:xfrm>
            <a:off x="389826" y="3244334"/>
            <a:ext cx="2755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- Hoort bij een objecttype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21FEA30-868D-041C-1CE8-707B8F455D3B}"/>
              </a:ext>
            </a:extLst>
          </p:cNvPr>
          <p:cNvSpPr txBox="1"/>
          <p:nvPr/>
        </p:nvSpPr>
        <p:spPr>
          <a:xfrm>
            <a:off x="587179" y="3613666"/>
            <a:ext cx="41551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Bijvoorbeeld:</a:t>
            </a:r>
          </a:p>
          <a:p>
            <a:endParaRPr lang="nl-NL" dirty="0"/>
          </a:p>
          <a:p>
            <a:r>
              <a:rPr lang="nl-NL" dirty="0"/>
              <a:t>Het attribuut </a:t>
            </a:r>
            <a:r>
              <a:rPr lang="nl-NL" dirty="0" err="1"/>
              <a:t>Persoon.haarlengte</a:t>
            </a:r>
            <a:r>
              <a:rPr lang="nl-NL" dirty="0"/>
              <a:t> is een invulling van het kenmerk haarlengte geattribueerd aan een persoon</a:t>
            </a:r>
          </a:p>
          <a:p>
            <a:endParaRPr lang="nl-NL" dirty="0"/>
          </a:p>
          <a:p>
            <a:r>
              <a:rPr lang="nl-NL" dirty="0"/>
              <a:t>Het attribuut </a:t>
            </a:r>
            <a:r>
              <a:rPr lang="nl-NL" dirty="0" err="1"/>
              <a:t>Kwast.haarlengte</a:t>
            </a:r>
            <a:r>
              <a:rPr lang="nl-NL" dirty="0"/>
              <a:t> is …..</a:t>
            </a:r>
          </a:p>
        </p:txBody>
      </p:sp>
    </p:spTree>
    <p:extLst>
      <p:ext uri="{BB962C8B-B14F-4D97-AF65-F5344CB8AC3E}">
        <p14:creationId xmlns:p14="http://schemas.microsoft.com/office/powerpoint/2010/main" val="266605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F44F68-34BF-E2CA-CE6B-01B1901DF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Attribuuttype - </a:t>
            </a:r>
            <a:r>
              <a:rPr lang="nl-NL" dirty="0" err="1"/>
              <a:t>waardetype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C1D9312-BFC6-1B33-197C-B2228EB51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8</a:t>
            </a:fld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08B041D2-465A-CB2C-6987-14C5B59EB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722" y="1858070"/>
            <a:ext cx="8078327" cy="3543795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E12F1719-5EB0-0B3F-9F6C-51777D87FE64}"/>
              </a:ext>
            </a:extLst>
          </p:cNvPr>
          <p:cNvSpPr txBox="1"/>
          <p:nvPr/>
        </p:nvSpPr>
        <p:spPr>
          <a:xfrm>
            <a:off x="389827" y="1909186"/>
            <a:ext cx="37601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NL" dirty="0"/>
              <a:t>Een </a:t>
            </a:r>
            <a:r>
              <a:rPr lang="nl-NL" dirty="0" err="1"/>
              <a:t>waardetype</a:t>
            </a:r>
            <a:r>
              <a:rPr lang="nl-NL" dirty="0"/>
              <a:t> is algemener dan een datatype</a:t>
            </a:r>
          </a:p>
          <a:p>
            <a:pPr marL="285750" indent="-285750">
              <a:buFontTx/>
              <a:buChar char="-"/>
            </a:pPr>
            <a:endParaRPr lang="nl-NL" dirty="0"/>
          </a:p>
          <a:p>
            <a:r>
              <a:rPr lang="nl-NL" dirty="0"/>
              <a:t>Bijvoorbeeld:</a:t>
            </a:r>
          </a:p>
          <a:p>
            <a:r>
              <a:rPr lang="nl-NL" dirty="0"/>
              <a:t>Vlakgeometrie &lt;-&gt; </a:t>
            </a:r>
            <a:r>
              <a:rPr lang="nl-NL" dirty="0" err="1"/>
              <a:t>GM_Surface</a:t>
            </a:r>
            <a:endParaRPr lang="nl-NL" dirty="0"/>
          </a:p>
          <a:p>
            <a:r>
              <a:rPr lang="nl-NL" dirty="0"/>
              <a:t>Alfanumeriek &lt;-&gt; </a:t>
            </a:r>
            <a:r>
              <a:rPr lang="nl-NL" dirty="0" err="1"/>
              <a:t>Characterstring</a:t>
            </a:r>
            <a:endParaRPr lang="nl-NL" dirty="0"/>
          </a:p>
          <a:p>
            <a:r>
              <a:rPr lang="nl-NL" dirty="0"/>
              <a:t>AN15 &lt;-&gt; </a:t>
            </a:r>
            <a:r>
              <a:rPr lang="nl-NL" dirty="0" err="1"/>
              <a:t>Characterstring</a:t>
            </a:r>
            <a:r>
              <a:rPr lang="nl-NL" dirty="0"/>
              <a:t> van max 15 karakters</a:t>
            </a:r>
          </a:p>
        </p:txBody>
      </p:sp>
    </p:spTree>
    <p:extLst>
      <p:ext uri="{BB962C8B-B14F-4D97-AF65-F5344CB8AC3E}">
        <p14:creationId xmlns:p14="http://schemas.microsoft.com/office/powerpoint/2010/main" val="2673638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13869-59FF-BC29-4722-185B9992D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4253300" cy="1280159"/>
          </a:xfrm>
        </p:spPr>
        <p:txBody>
          <a:bodyPr/>
          <a:lstStyle/>
          <a:p>
            <a:r>
              <a:rPr lang="nl-NL" dirty="0"/>
              <a:t>Relatietype - Relatieroltype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0A51772-3EDE-594F-91B4-00EB38739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9</a:t>
            </a:fld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A8DA2C0C-3D45-B5F1-4C0A-7561F7799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988" y="361522"/>
            <a:ext cx="7020905" cy="6134956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15813396-CAF3-D3B8-DB2D-8050F1B89C44}"/>
              </a:ext>
            </a:extLst>
          </p:cNvPr>
          <p:cNvSpPr txBox="1"/>
          <p:nvPr/>
        </p:nvSpPr>
        <p:spPr>
          <a:xfrm>
            <a:off x="546618" y="1646792"/>
            <a:ext cx="376014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NL" dirty="0"/>
              <a:t>Een Relatietype heeft relatie-uiteinden</a:t>
            </a:r>
          </a:p>
          <a:p>
            <a:pPr marL="285750" indent="-285750">
              <a:buFontTx/>
              <a:buChar char="-"/>
            </a:pP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Een relatieroltype is een typering en invulling/</a:t>
            </a:r>
            <a:r>
              <a:rPr lang="nl-NL" dirty="0" err="1"/>
              <a:t>attribuering</a:t>
            </a:r>
            <a:r>
              <a:rPr lang="nl-NL" dirty="0"/>
              <a:t> van een rol van een domeinobject</a:t>
            </a:r>
          </a:p>
          <a:p>
            <a:pPr marL="285750" indent="-285750">
              <a:buFontTx/>
              <a:buChar char="-"/>
            </a:pPr>
            <a:endParaRPr lang="nl-NL" dirty="0"/>
          </a:p>
          <a:p>
            <a:r>
              <a:rPr lang="nl-NL" dirty="0"/>
              <a:t>– Een Relatieroltype wordt ingevuld door een Objecttype</a:t>
            </a:r>
          </a:p>
          <a:p>
            <a:endParaRPr lang="nl-NL" dirty="0"/>
          </a:p>
          <a:p>
            <a:r>
              <a:rPr lang="nl-NL" dirty="0"/>
              <a:t>- Een Relatietype heeft geen richting er is dus geen sprake van een Bron of een Doel</a:t>
            </a:r>
          </a:p>
        </p:txBody>
      </p:sp>
    </p:spTree>
    <p:extLst>
      <p:ext uri="{BB962C8B-B14F-4D97-AF65-F5344CB8AC3E}">
        <p14:creationId xmlns:p14="http://schemas.microsoft.com/office/powerpoint/2010/main" val="3575991137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2" id="{2DA29A89-EC50-404F-8424-D883AC4EED47}" vid="{0C4185B4-07F6-4953-B5D3-ED7A791573A7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Geonovum</Template>
  <TotalTime>357</TotalTime>
  <Words>399</Words>
  <Application>Microsoft Office PowerPoint</Application>
  <PresentationFormat>Breedbeeld</PresentationFormat>
  <Paragraphs>100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3" baseType="lpstr">
      <vt:lpstr>Arial</vt:lpstr>
      <vt:lpstr>Calibri</vt:lpstr>
      <vt:lpstr>Tenorite</vt:lpstr>
      <vt:lpstr>Wingdings</vt:lpstr>
      <vt:lpstr>Geonovum</vt:lpstr>
      <vt:lpstr>MIM metamodel Conceptueel en Logisch</vt:lpstr>
      <vt:lpstr>Werkwijze van Begrip naar Model:</vt:lpstr>
      <vt:lpstr>Van Begrip voor dingen in de Werkelijkheid naar Begrip voor een element in CIM </vt:lpstr>
      <vt:lpstr>Van Begrip voor dingen in de Werkelijkheid naar Begrip voor een element in LGM </vt:lpstr>
      <vt:lpstr>LGM van metamodel van CIM versie 0.1</vt:lpstr>
      <vt:lpstr>Generalisatie</vt:lpstr>
      <vt:lpstr>Attribuuttype</vt:lpstr>
      <vt:lpstr>Attribuuttype - waardetype</vt:lpstr>
      <vt:lpstr>Relatietype - Relatieroltype</vt:lpstr>
      <vt:lpstr>Een voorbeeld van een CIM</vt:lpstr>
      <vt:lpstr>LGM van metamodel van LGM versie 0.1</vt:lpstr>
      <vt:lpstr>Een Gegevensobjecttype</vt:lpstr>
      <vt:lpstr>Extensie-van</vt:lpstr>
      <vt:lpstr>Gegevenstype</vt:lpstr>
      <vt:lpstr>Relatiegegevensobject</vt:lpstr>
      <vt:lpstr>Een voorbeeld van een LGM</vt:lpstr>
      <vt:lpstr>PowerPoint-presentatie</vt:lpstr>
      <vt:lpstr>Bedankt!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Pano Maria</dc:creator>
  <cp:lastModifiedBy>Paul Janssen</cp:lastModifiedBy>
  <cp:revision>12</cp:revision>
  <dcterms:created xsi:type="dcterms:W3CDTF">2025-06-10T02:50:56Z</dcterms:created>
  <dcterms:modified xsi:type="dcterms:W3CDTF">2025-10-15T10:43:16Z</dcterms:modified>
</cp:coreProperties>
</file>

<file path=docProps/thumbnail.jpeg>
</file>